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7" r:id="rId3"/>
    <p:sldId id="262" r:id="rId4"/>
    <p:sldId id="258" r:id="rId5"/>
    <p:sldId id="259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956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r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r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97BA-AB20-4219-A012-A5E0E6D957AF}" type="datetimeFigureOut">
              <a:rPr lang="he-IL" smtClean="0"/>
              <a:t>כ"ז/אב/תש"פ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FD17-F58B-4C9D-B2C2-07533CDEC9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273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97BA-AB20-4219-A012-A5E0E6D957AF}" type="datetimeFigureOut">
              <a:rPr lang="he-IL" smtClean="0"/>
              <a:t>כ"ז/אב/תש"פ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FD17-F58B-4C9D-B2C2-07533CDEC9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0611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97BA-AB20-4219-A012-A5E0E6D957AF}" type="datetimeFigureOut">
              <a:rPr lang="he-IL" smtClean="0"/>
              <a:t>כ"ז/אב/תש"פ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FD17-F58B-4C9D-B2C2-07533CDEC9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907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97BA-AB20-4219-A012-A5E0E6D957AF}" type="datetimeFigureOut">
              <a:rPr lang="he-IL" smtClean="0"/>
              <a:t>כ"ז/אב/תש"פ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FD17-F58B-4C9D-B2C2-07533CDEC9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30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97BA-AB20-4219-A012-A5E0E6D957AF}" type="datetimeFigureOut">
              <a:rPr lang="he-IL" smtClean="0"/>
              <a:t>כ"ז/אב/תש"פ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FD17-F58B-4C9D-B2C2-07533CDEC9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941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97BA-AB20-4219-A012-A5E0E6D957AF}" type="datetimeFigureOut">
              <a:rPr lang="he-IL" smtClean="0"/>
              <a:t>כ"ז/אב/תש"פ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FD17-F58B-4C9D-B2C2-07533CDEC9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3729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97BA-AB20-4219-A012-A5E0E6D957AF}" type="datetimeFigureOut">
              <a:rPr lang="he-IL" smtClean="0"/>
              <a:t>כ"ז/אב/תש"פ</a:t>
            </a:fld>
            <a:endParaRPr lang="he-I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FD17-F58B-4C9D-B2C2-07533CDEC9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40752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97BA-AB20-4219-A012-A5E0E6D957AF}" type="datetimeFigureOut">
              <a:rPr lang="he-IL" smtClean="0"/>
              <a:t>כ"ז/אב/תש"פ</a:t>
            </a:fld>
            <a:endParaRPr lang="he-I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FD17-F58B-4C9D-B2C2-07533CDEC9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9136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97BA-AB20-4219-A012-A5E0E6D957AF}" type="datetimeFigureOut">
              <a:rPr lang="he-IL" smtClean="0"/>
              <a:t>כ"ז/אב/תש"פ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FD17-F58B-4C9D-B2C2-07533CDEC9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0856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97BA-AB20-4219-A012-A5E0E6D957AF}" type="datetimeFigureOut">
              <a:rPr lang="he-IL" smtClean="0"/>
              <a:t>כ"ז/אב/תש"פ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FD17-F58B-4C9D-B2C2-07533CDEC9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802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97BA-AB20-4219-A012-A5E0E6D957AF}" type="datetimeFigureOut">
              <a:rPr lang="he-IL" smtClean="0"/>
              <a:t>כ"ז/אב/תש"פ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FD17-F58B-4C9D-B2C2-07533CDEC9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675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0A197BA-AB20-4219-A012-A5E0E6D957AF}" type="datetimeFigureOut">
              <a:rPr lang="he-IL" smtClean="0"/>
              <a:t>כ"ז/אב/תש"פ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021BFD17-F58B-4C9D-B2C2-07533CDEC9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571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40047" y="1685542"/>
            <a:ext cx="5290091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מוכנות לפעילות הקיץ</a:t>
            </a:r>
          </a:p>
          <a:p>
            <a:pPr algn="ctr"/>
            <a:r>
              <a:rPr lang="he-IL" sz="48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התמודדות עם גל שני</a:t>
            </a:r>
          </a:p>
          <a:p>
            <a:pPr algn="ctr"/>
            <a:endParaRPr lang="he-IL" sz="48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4800" b="1" dirty="0" smtClean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48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15 ביוני 2020</a:t>
            </a:r>
            <a:endParaRPr lang="he-IL" sz="48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589" y="3123069"/>
            <a:ext cx="1459008" cy="1427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780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38733" y="1430867"/>
            <a:ext cx="2751667" cy="4924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6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עקרונות מנחים </a:t>
            </a:r>
            <a:endParaRPr lang="he-IL" sz="2600" b="1" dirty="0">
              <a:solidFill>
                <a:srgbClr val="C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109512" y="1298237"/>
            <a:ext cx="8979108" cy="3097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he-IL" sz="2200" dirty="0">
                <a:latin typeface="David" panose="020E0502060401010101" pitchFamily="34" charset="-79"/>
                <a:cs typeface="David" panose="020E0502060401010101" pitchFamily="34" charset="-79"/>
              </a:rPr>
              <a:t>קיום ניהול סיכונים – מטריצה חינוכית, ארגונית ומשאבית (יוצג בהמשך)</a:t>
            </a:r>
            <a:endParaRPr lang="en-US" sz="2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he-IL" sz="2200" dirty="0">
                <a:latin typeface="David" panose="020E0502060401010101" pitchFamily="34" charset="-79"/>
                <a:cs typeface="David" panose="020E0502060401010101" pitchFamily="34" charset="-79"/>
              </a:rPr>
              <a:t>שמירה על גמישות מרבית ויכולת קבלת החלטות לאורך הדרך.</a:t>
            </a:r>
            <a:endParaRPr lang="en-US" sz="2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he-IL" sz="2200" dirty="0">
                <a:latin typeface="David" panose="020E0502060401010101" pitchFamily="34" charset="-79"/>
                <a:cs typeface="David" panose="020E0502060401010101" pitchFamily="34" charset="-79"/>
              </a:rPr>
              <a:t>הכשרת שדרת ההדרכה וגיוס המדריכים יהיו חלק מרכזי בקיץ. </a:t>
            </a:r>
            <a:endParaRPr lang="en-US" sz="2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he-IL" sz="2200" dirty="0">
                <a:latin typeface="David" panose="020E0502060401010101" pitchFamily="34" charset="-79"/>
                <a:cs typeface="David" panose="020E0502060401010101" pitchFamily="34" charset="-79"/>
              </a:rPr>
              <a:t>מיקוד בפעילות לוקאלית/אזורית, והנחת תשתית ארצית.</a:t>
            </a:r>
            <a:endParaRPr lang="en-US" sz="2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he-IL" sz="2200" dirty="0">
                <a:latin typeface="David" panose="020E0502060401010101" pitchFamily="34" charset="-79"/>
                <a:cs typeface="David" panose="020E0502060401010101" pitchFamily="34" charset="-79"/>
              </a:rPr>
              <a:t>נתינת </a:t>
            </a:r>
            <a:r>
              <a:rPr lang="he-IL" sz="2200" dirty="0" err="1">
                <a:latin typeface="David" panose="020E0502060401010101" pitchFamily="34" charset="-79"/>
                <a:cs typeface="David" panose="020E0502060401010101" pitchFamily="34" charset="-79"/>
              </a:rPr>
              <a:t>תעדוף</a:t>
            </a:r>
            <a:r>
              <a:rPr lang="he-IL" sz="2200" dirty="0">
                <a:latin typeface="David" panose="020E0502060401010101" pitchFamily="34" charset="-79"/>
                <a:cs typeface="David" panose="020E0502060401010101" pitchFamily="34" charset="-79"/>
              </a:rPr>
              <a:t> גבוה למענה על צרכים יישוביים.</a:t>
            </a:r>
            <a:endParaRPr lang="en-US" sz="2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endParaRPr lang="en-US" sz="2200" b="1" dirty="0">
              <a:solidFill>
                <a:schemeClr val="bg1"/>
              </a:solidFill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00655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38733" y="1430867"/>
            <a:ext cx="2751667" cy="20928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6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כלים ואופנים שעליהם נשמור לשם יצירת מוכנות למעבר בין שלבים (הדרדרות/שיפור)</a:t>
            </a:r>
            <a:endParaRPr lang="he-IL" sz="2600" b="1" dirty="0">
              <a:solidFill>
                <a:srgbClr val="C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118533" y="906272"/>
            <a:ext cx="8991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e-IL" sz="2400" b="1" dirty="0" smtClean="0">
                <a:solidFill>
                  <a:schemeClr val="bg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הפורומים הקבועים </a:t>
            </a:r>
            <a:endParaRPr lang="he-IL" sz="2400" b="1" dirty="0" smtClean="0">
              <a:solidFill>
                <a:schemeClr val="bg1"/>
              </a:solidFill>
              <a:effectLst/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algn="just">
              <a:lnSpc>
                <a:spcPct val="150000"/>
              </a:lnSpc>
            </a:pPr>
            <a:r>
              <a:rPr lang="he-IL" sz="2400" b="1" dirty="0" smtClean="0"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כללי</a:t>
            </a:r>
            <a:r>
              <a:rPr lang="he-IL" sz="2400" b="1" dirty="0" smtClean="0"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: </a:t>
            </a:r>
            <a:r>
              <a:rPr lang="he-IL" sz="2400" dirty="0" smtClean="0"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מתבססים על המחלקות האחריות על הפעילות בשגרה, צוות מרכז ייעוד לתקופת הקורונה. יש להגדיר בכל אחד ממעגלי התנועה את הפורומים </a:t>
            </a:r>
            <a:r>
              <a:rPr lang="he-IL" sz="2400" dirty="0" err="1" smtClean="0"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הרלוונטים</a:t>
            </a:r>
            <a:r>
              <a:rPr lang="he-IL" sz="2400" dirty="0" smtClean="0"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. </a:t>
            </a:r>
            <a:endParaRPr lang="en-US" sz="2400" dirty="0" smtClean="0">
              <a:effectLst/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algn="just">
              <a:lnSpc>
                <a:spcPct val="150000"/>
              </a:lnSpc>
            </a:pPr>
            <a:r>
              <a:rPr lang="he-IL" sz="2400" b="1" dirty="0" smtClean="0">
                <a:solidFill>
                  <a:schemeClr val="bg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איסוף </a:t>
            </a:r>
            <a:r>
              <a:rPr lang="he-IL" sz="2400" b="1" dirty="0" smtClean="0">
                <a:solidFill>
                  <a:schemeClr val="bg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נתונים </a:t>
            </a:r>
            <a:r>
              <a:rPr lang="he-IL" sz="2400" b="1" dirty="0" smtClean="0">
                <a:solidFill>
                  <a:schemeClr val="bg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של המטה: </a:t>
            </a:r>
            <a:r>
              <a:rPr lang="he-IL" sz="2400" dirty="0" smtClean="0"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חניכים ומדריכים חולים/מבודדים</a:t>
            </a:r>
            <a:endParaRPr lang="en-US" sz="2400" b="1" dirty="0" smtClean="0">
              <a:effectLst/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 smtClean="0">
                <a:solidFill>
                  <a:schemeClr val="bg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אפשרות לחזרה לפעילות מקוונת:</a:t>
            </a:r>
            <a:r>
              <a:rPr lang="he-IL" sz="2400" dirty="0" smtClean="0"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 מוכנות של צוותי ההדרכה, ליווי של </a:t>
            </a:r>
            <a:r>
              <a:rPr lang="he-IL" sz="2400" dirty="0" smtClean="0"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הצוות הדיגיטלי. </a:t>
            </a:r>
            <a:endParaRPr lang="en-US" sz="2400" dirty="0">
              <a:effectLst/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74374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38733" y="1430867"/>
            <a:ext cx="2751667" cy="32932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600" b="1" dirty="0" smtClean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תרחיש יחוס</a:t>
            </a:r>
          </a:p>
          <a:p>
            <a:pPr algn="ctr"/>
            <a:r>
              <a:rPr lang="he-IL" sz="2600" b="1" dirty="0" smtClean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התפרצות קורונה בקן/סניף</a:t>
            </a:r>
          </a:p>
          <a:p>
            <a:pPr algn="ctr"/>
            <a:endParaRPr lang="he-IL" sz="2600" b="1" dirty="0">
              <a:solidFill>
                <a:srgbClr val="C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600" b="1" dirty="0" smtClean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 </a:t>
            </a:r>
          </a:p>
          <a:p>
            <a:pPr algn="ctr"/>
            <a:r>
              <a:rPr lang="he-IL" sz="2600" b="1" dirty="0" smtClean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חולה קורונה בפעילות הלוקאלית</a:t>
            </a:r>
            <a:endParaRPr lang="he-IL" sz="2600" b="1" dirty="0">
              <a:solidFill>
                <a:srgbClr val="C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2600" b="1" dirty="0">
              <a:solidFill>
                <a:srgbClr val="C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8666" y="671691"/>
            <a:ext cx="8627533" cy="61863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עדכון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אחראי הקורונה בקן/מחוז -&gt; מרחב חיים ומטה הקהילה -&gt; מרכז </a:t>
            </a:r>
            <a:r>
              <a:rPr lang="he-IL" sz="2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הנוע"ל</a:t>
            </a:r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 -&gt; חדר מצב</a:t>
            </a:r>
          </a:p>
          <a:p>
            <a:endParaRPr lang="he-IL" sz="2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כינוס צוות להערכת מצב וטיפול נקודתי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מטה </a:t>
            </a:r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+ מרחב חיים + </a:t>
            </a:r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מרכז </a:t>
            </a:r>
            <a:r>
              <a:rPr lang="he-IL" sz="2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הנוע"ל</a:t>
            </a:r>
            <a:endParaRPr lang="he-IL" sz="2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טיפול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הפסקת פעילות בהתאם להנחיות, הבנת מעגלי התפוצה האפשריים, הנחיית ההורים והחניכים בהתאם להוראות משרד הבריאות, החלטה על הערכות ציבורית</a:t>
            </a:r>
          </a:p>
          <a:p>
            <a:pPr algn="ctr"/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המשך ליווי הקן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מבחינת הדרכה (שמירה על פעילות), ציבורי, מרחב נפשי, </a:t>
            </a:r>
            <a:r>
              <a:rPr lang="he-IL" sz="2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ב.ב.ב</a:t>
            </a:r>
            <a:endParaRPr lang="he-IL" sz="2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מעקב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מספר החולים/מבודדים, שמירת קשר של הקן והמחוז איתם</a:t>
            </a:r>
          </a:p>
          <a:p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81410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38733" y="1430867"/>
            <a:ext cx="2751667" cy="20928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600" b="1" dirty="0" smtClean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תרחיש יחוס</a:t>
            </a:r>
          </a:p>
          <a:p>
            <a:pPr algn="ctr"/>
            <a:endParaRPr lang="he-IL" sz="2600" b="1" dirty="0">
              <a:solidFill>
                <a:srgbClr val="C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600" b="1" dirty="0" smtClean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עלייה בתחלואה בישוב, היוצרת סגר מקומי</a:t>
            </a:r>
            <a:endParaRPr lang="he-IL" sz="2600" b="1" dirty="0">
              <a:solidFill>
                <a:srgbClr val="C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8666" y="671691"/>
            <a:ext cx="8627533" cy="5170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עדכון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אחראי הקורונה בקן/מחוז -&gt; מרחב חיים ומטה הקהילה  -&gt; מרכז </a:t>
            </a:r>
            <a:r>
              <a:rPr lang="he-IL" sz="2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הנוע"ל</a:t>
            </a:r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 שמעדכן את חדר מצב</a:t>
            </a:r>
          </a:p>
          <a:p>
            <a:endParaRPr lang="he-IL" sz="2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כינוס צוות להערכת מצב וטיפול נקודתי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מטה הקהילה+ מרחב חיים + מרכז </a:t>
            </a:r>
            <a:r>
              <a:rPr lang="he-IL" sz="2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הנוע"ל</a:t>
            </a:r>
            <a:endParaRPr lang="he-IL" sz="2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טיפול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הפסקת פעילות בהתאם להנחיות, החלטה אם כל הפעילות בישוב נסגרת ועל אופן הפעלת פעילות מקוונת והתנדבותית, הנחיית ההורים והחניכים בהתאם להחלטות</a:t>
            </a:r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מעקב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מספר החולים/מבודדים, שמירת קשר של הקן והמחוז איתם</a:t>
            </a:r>
          </a:p>
          <a:p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42419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38733" y="1430867"/>
            <a:ext cx="2751667" cy="20928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600" b="1" dirty="0" smtClean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תרחיש יחוס</a:t>
            </a:r>
          </a:p>
          <a:p>
            <a:pPr algn="ctr"/>
            <a:endParaRPr lang="he-IL" sz="2600" b="1" dirty="0" smtClean="0">
              <a:solidFill>
                <a:srgbClr val="C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600" b="1" dirty="0" smtClean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עלייה משמעותית במספר החולים בתנועה</a:t>
            </a:r>
            <a:endParaRPr lang="he-IL" sz="2600" b="1" dirty="0">
              <a:solidFill>
                <a:srgbClr val="C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0200" y="739424"/>
            <a:ext cx="8627533" cy="55092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כינוס צוות להערכת מצב וטיפול נקודתי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מטה הקהילה+ גזברות/ העסקה + הקיבוץ המשימתי + מרחב חיים + מרכז </a:t>
            </a:r>
            <a:r>
              <a:rPr lang="he-IL" sz="2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הנוע"ל</a:t>
            </a:r>
            <a:endParaRPr lang="he-IL" sz="2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הבנת </a:t>
            </a:r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השלכות על כוח אדם, </a:t>
            </a:r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הבנה אם יש צורך בגיבוי מדריכים אחרים את קיום הפעילות במקומות ספציפיים</a:t>
            </a:r>
          </a:p>
          <a:p>
            <a:pPr algn="ctr"/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טיפול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הבנת מעגלי החשיפה לחולים והשפעתם על מקומות הפעילות, יצירת "קפסולות" על בסיס מחוזות ואזורים, הפניית משאבים (רכבים ועוד) בהתאם להערכת המצב.</a:t>
            </a:r>
          </a:p>
          <a:p>
            <a:pPr algn="ctr"/>
            <a:endParaRPr lang="he-IL" sz="22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המשך ליווי הקן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מבחינת הדרכה (שמירה על פעילות), ציבורי, </a:t>
            </a:r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"מרחב נפשי", </a:t>
            </a:r>
            <a:r>
              <a:rPr lang="he-IL" sz="2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ב.ב.ב</a:t>
            </a:r>
            <a:endParaRPr lang="he-IL" sz="2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מעקב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מספר החולים/מבודדים (</a:t>
            </a:r>
            <a:r>
              <a:rPr lang="he-IL" sz="2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ש"ש</a:t>
            </a:r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/י"ג ומעלה), שמירת קשר של מטה הקהילה איתם</a:t>
            </a:r>
          </a:p>
          <a:p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04405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38733" y="1430867"/>
            <a:ext cx="2751667" cy="20928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600" b="1" dirty="0" smtClean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תרחיש יחוס</a:t>
            </a:r>
          </a:p>
          <a:p>
            <a:pPr algn="ctr"/>
            <a:endParaRPr lang="he-IL" sz="2600" b="1" dirty="0" smtClean="0">
              <a:solidFill>
                <a:srgbClr val="C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600" b="1" dirty="0" smtClean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חניך חולה/דורש בידוד בחוות ההכשרה או של"א</a:t>
            </a:r>
            <a:endParaRPr lang="he-IL" sz="2600" b="1" dirty="0">
              <a:solidFill>
                <a:srgbClr val="C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8666" y="671691"/>
            <a:ext cx="8627533" cy="5170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עדכון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ידוע המדריך, רכז השכבה, מטה חוות ההכשרה/מטה </a:t>
            </a:r>
            <a:r>
              <a:rPr lang="he-IL" sz="2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השל"א</a:t>
            </a:r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, מרחב חיים -&gt; מרכז </a:t>
            </a:r>
            <a:r>
              <a:rPr lang="he-IL" sz="2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הנוע"ל</a:t>
            </a:r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 -&gt; חדר מצב.</a:t>
            </a:r>
          </a:p>
          <a:p>
            <a:pPr algn="ctr"/>
            <a:endParaRPr lang="he-IL" sz="2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כינוס צוות להערכת מצב וטיפול נקודתי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מטה הקהילה+ מטה חוות ההכשרה/של"א + מרחב חיים + מרכז </a:t>
            </a:r>
            <a:r>
              <a:rPr lang="he-IL" sz="2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הנוע"ל</a:t>
            </a:r>
            <a:endParaRPr lang="he-IL" sz="2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טיפול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פעולה בהתאם לנוהל בידוד בחוות ההכשרה ובהתאם להנחיות קופ"ח</a:t>
            </a:r>
          </a:p>
          <a:p>
            <a:pPr algn="ctr"/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המשך ליווי 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שמירה על קשר עם המדריך (באחריות מטה חוות ההכשרה/של"א), קשר עם הורי המדריך</a:t>
            </a:r>
          </a:p>
          <a:p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51022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38733" y="1430867"/>
            <a:ext cx="2751667" cy="28931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600" b="1" dirty="0" smtClean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תרחיש יחוס</a:t>
            </a:r>
          </a:p>
          <a:p>
            <a:pPr algn="ctr"/>
            <a:endParaRPr lang="he-IL" sz="2600" b="1" dirty="0" smtClean="0">
              <a:solidFill>
                <a:srgbClr val="C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600" b="1" dirty="0" smtClean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שיפור בהנחיות – פתיחת אפשרות לפעילות ארצית בה משתתפים חניכים מישובים שונים</a:t>
            </a:r>
            <a:endParaRPr lang="he-IL" sz="2600" b="1" dirty="0">
              <a:solidFill>
                <a:srgbClr val="C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8666" y="900291"/>
            <a:ext cx="8627533" cy="55092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מוכנות מקדימה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כתיבת תכנית מגירה – אפשרות להפוך מפעל המתוכנן היום כמקומי למפעל אזורי</a:t>
            </a:r>
          </a:p>
          <a:p>
            <a:pPr algn="ctr"/>
            <a:endParaRPr lang="he-IL" sz="2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עדכון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מרחב חיים מעדכן את מטה הקהילות ואת מרכז </a:t>
            </a:r>
            <a:r>
              <a:rPr lang="he-IL" sz="2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הנוע"ל</a:t>
            </a:r>
            <a:endParaRPr lang="he-IL" sz="2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2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כינוס צוות להערכת מצב וקבלת החלטה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מטה הקהילה+ מרחב חיים + מרכז </a:t>
            </a:r>
            <a:r>
              <a:rPr lang="he-IL" sz="2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הנוע"ל</a:t>
            </a:r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ניהול סיכונים ביחס לאפשרות השינוי וקבלת החלטה</a:t>
            </a:r>
          </a:p>
          <a:p>
            <a:pPr algn="ctr"/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טיפול</a:t>
            </a:r>
          </a:p>
          <a:p>
            <a:pPr algn="ctr"/>
            <a:r>
              <a:rPr 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שינוי המפעל בהתאם להנחיות החדשות ובהתאם להערכת מצב עם מחלקות ההדרכה והגזברות, עדכון ההורים והחניכים בהתאם להחלטה</a:t>
            </a:r>
          </a:p>
          <a:p>
            <a:pPr algn="ctr"/>
            <a:endParaRPr lang="he-IL" sz="2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7719662"/>
      </p:ext>
    </p:extLst>
  </p:cSld>
  <p:clrMapOvr>
    <a:masterClrMapping/>
  </p:clrMapOvr>
</p:sld>
</file>

<file path=ppt/theme/theme1.xml><?xml version="1.0" encoding="utf-8"?>
<a:theme xmlns:a="http://schemas.openxmlformats.org/drawingml/2006/main" name="מסגרת ">
  <a:themeElements>
    <a:clrScheme name="מסגרת 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מסגרת 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מסגרת 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מסגרת</Template>
  <TotalTime>862</TotalTime>
  <Words>543</Words>
  <Application>Microsoft Office PowerPoint</Application>
  <PresentationFormat>מסך רחב</PresentationFormat>
  <Paragraphs>94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4" baseType="lpstr">
      <vt:lpstr>Calibri</vt:lpstr>
      <vt:lpstr>Corbel</vt:lpstr>
      <vt:lpstr>David</vt:lpstr>
      <vt:lpstr>Gisha</vt:lpstr>
      <vt:lpstr>Wingdings 2</vt:lpstr>
      <vt:lpstr>מסגרת 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Offir Halabe</cp:lastModifiedBy>
  <cp:revision>18</cp:revision>
  <dcterms:created xsi:type="dcterms:W3CDTF">2020-06-14T10:16:19Z</dcterms:created>
  <dcterms:modified xsi:type="dcterms:W3CDTF">2020-08-17T13:54:18Z</dcterms:modified>
</cp:coreProperties>
</file>